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0" r:id="rId3"/>
    <p:sldId id="271" r:id="rId4"/>
    <p:sldId id="258" r:id="rId5"/>
    <p:sldId id="259" r:id="rId6"/>
    <p:sldId id="260" r:id="rId7"/>
    <p:sldId id="261" r:id="rId8"/>
    <p:sldId id="269" r:id="rId9"/>
    <p:sldId id="265" r:id="rId10"/>
    <p:sldId id="267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D44B521-66C9-4920-3D37-30E9670218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3500AE6-1FA9-DA31-7595-A0D302B6E9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0311-A244-4D1A-9C9C-00EC78499A29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ACD059-7544-CFB3-153C-CAA9CB8DCE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F6E5B0-B36C-D9B2-693B-6E17FF5229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C3DAC-554D-4732-A68D-124CC10359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383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7817F-AA6B-4E61-B033-16715B3F88C9}" type="datetimeFigureOut">
              <a:rPr lang="nl-NL" smtClean="0"/>
              <a:t>24-11-2025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2A2BB-038E-4958-9CE8-47B9E6AC9B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0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2A2BB-038E-4958-9CE8-47B9E6AC9B3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59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A7DA2308-3967-18F7-595C-91CD32E31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9340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B7DFD-2F33-8743-E8AF-FF9A3BCD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6200E0-08BC-A475-B215-682DF1DAC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9C72F2-146F-B243-40E6-3C191574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559A53-D5C4-2F78-3557-0A60DF68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C0C01F-122E-92BA-E15F-691003A2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39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853F3BE-51ED-3C71-6609-9707A5FEE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BB2606B-DDC0-79E8-D9D7-EEF6533F3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5CBA8A-C2A5-B1C6-C3BF-88EC2A2AF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C4534D-BDFD-279D-E391-E83706E2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65388B-1559-65DE-9D1A-0D7737C9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82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63622-ABE8-DDF7-315E-0FCD8AF05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79709C-4AFB-CD1F-BA4C-1EFA21DF4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7AA211-49FA-B3BA-46B7-408CE287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C1464D-155B-8B82-C403-C09245A1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37FC9D-EB60-15F8-FE47-38DA1022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11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6BD91-D669-1A44-AF20-06CAC7BA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FF732E-4C44-9FFB-22DF-A1E9BA0E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6B61C0-F8B5-3E15-E07D-CEA19246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BFD3D1-0243-7333-FFAB-D7803635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B0B4D4-3A68-A781-A85C-BB00247A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01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B7AD9A-10C1-2768-47E4-E318564D8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4A3C4-E7E8-27EE-7A91-7B51DC5E4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BC016A-3E71-F312-C063-31A774752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A5B56A-E66B-F58A-0CCC-C941F6DB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F40C57-F71A-6580-E675-FA79BE98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DEDD54-566A-9C7F-5D62-5FDBC7F68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180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6419A5-CDB7-E0B1-E4FD-C61A4103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B04438-DB5F-99A1-F82B-6DA42B22F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78E885-2D5A-EF40-83AC-3C88E51FE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28A1C5-E9E7-668B-3F65-6DA153122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F45D61-0040-F3D7-19E4-5FBB99077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72B60F9-DF26-0407-40DD-FA2802B0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6A5C80-8DEB-5FF8-509D-4F735278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3716F8A-1F7D-EABC-5E56-7279E3BE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37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27BF2-0B92-C1FA-2BF0-2DCBCD66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DE2D95-BC2A-C6D3-42BE-BD2843A4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5B6F69-1419-594E-CBA2-5EA650DF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078A55-1262-761E-ED60-1A10B8CC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91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1C434E3-7DF8-E8EE-890A-79A62E248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98F7E4-8D0C-9E1D-9DFD-EF6EA9B7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31B728-3D38-A0B5-3BC9-AB5D61CE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985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FEFD5-6091-2565-A9FE-9979FF1F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8C31AF-92D5-ED6A-29DD-D02DADD95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B56E86-A7B5-6804-233B-B5697141A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3DDA9E-0C48-D590-7F16-6ED6E799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405632-99D0-1D64-C205-87E0F3C5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7C0A15-C859-3028-0BBE-5B00C313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05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C8F68-434A-D369-2DD8-91C2C3907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9B5C31-DAAC-F1FF-8A91-D92B5A72E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9322B4-7E09-4846-526F-6670BFEFA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52AF4E-8043-0466-1299-9C7AC8E21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70E647-3387-4738-84F8-9CE558B97C17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BFFFEB-0623-60D1-0B0A-C43836AF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54D6BA-A32E-6F16-52E3-6590EC90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E3E8C-82CA-4F26-9155-C6624F6398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20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A9C35CD-75E9-3223-A8E4-39F9CDF2DE71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9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03DD2-CDA6-B6A8-C77B-8736E4B04EA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946400" y="3929061"/>
            <a:ext cx="9144000" cy="2387600"/>
          </a:xfrm>
          <a:prstGeom prst="rect">
            <a:avLst/>
          </a:prstGeo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Schön, dass ihr da seid!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9982E95-279C-2D2E-84BB-5C3E81FC0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7"/>
            <a:ext cx="9144000" cy="1655762"/>
          </a:xfrm>
        </p:spPr>
        <p:txBody>
          <a:bodyPr/>
          <a:lstStyle/>
          <a:p>
            <a:r>
              <a:rPr lang="de-DE" dirty="0"/>
              <a:t>Referent*in: __________________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A962606-A151-CA8C-709E-2E02AC355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589" y="1231899"/>
            <a:ext cx="45910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67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6F96BD7-E29B-60CB-EB03-47D7DCC7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2994025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Vielen Dank für Eure Aufmerksamkeit!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713E857-440F-904B-C8B6-6138FAA1F66C}"/>
              </a:ext>
            </a:extLst>
          </p:cNvPr>
          <p:cNvSpPr txBox="1"/>
          <p:nvPr/>
        </p:nvSpPr>
        <p:spPr>
          <a:xfrm>
            <a:off x="44450" y="6604084"/>
            <a:ext cx="1375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Design: Creative Hat</a:t>
            </a:r>
          </a:p>
        </p:txBody>
      </p:sp>
    </p:spTree>
    <p:extLst>
      <p:ext uri="{BB962C8B-B14F-4D97-AF65-F5344CB8AC3E}">
        <p14:creationId xmlns:p14="http://schemas.microsoft.com/office/powerpoint/2010/main" val="35747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6" y="669923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Hier ist Platz…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E2D2CA-06D9-C46D-D7FD-5A5C1A66F226}"/>
              </a:ext>
            </a:extLst>
          </p:cNvPr>
          <p:cNvSpPr txBox="1"/>
          <p:nvPr/>
        </p:nvSpPr>
        <p:spPr>
          <a:xfrm>
            <a:off x="334160" y="6492875"/>
            <a:ext cx="19383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Design: </a:t>
            </a:r>
            <a:r>
              <a:rPr lang="de-DE" sz="1050" dirty="0" err="1">
                <a:solidFill>
                  <a:schemeClr val="bg2">
                    <a:lumMod val="75000"/>
                  </a:schemeClr>
                </a:solidFill>
              </a:rPr>
              <a:t>upklyak</a:t>
            </a:r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de-DE" sz="1050" dirty="0" err="1">
                <a:solidFill>
                  <a:schemeClr val="bg2">
                    <a:lumMod val="75000"/>
                  </a:schemeClr>
                </a:solidFill>
              </a:rPr>
              <a:t>freepik</a:t>
            </a:r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de-DE" sz="1050" dirty="0" err="1">
                <a:solidFill>
                  <a:schemeClr val="bg2">
                    <a:lumMod val="75000"/>
                  </a:schemeClr>
                </a:solidFill>
              </a:rPr>
              <a:t>brgvx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C975A56-1491-D189-A00E-88CD14F39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3575" y="1447842"/>
            <a:ext cx="8256762" cy="979713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Aller" panose="02000503030000020004" pitchFamily="2" charset="0"/>
              </a:rPr>
              <a:t>… für die Vorstellung der örtlichen Suchtpräventions- und Beratungsstelle sowie anderer wichtiger Kontakte und Adressen. </a:t>
            </a:r>
          </a:p>
          <a:p>
            <a:pPr marL="0" indent="0">
              <a:buNone/>
            </a:pPr>
            <a:endParaRPr lang="de-DE" dirty="0">
              <a:latin typeface="Aller" panose="02000503030000020004" pitchFamily="2" charset="0"/>
            </a:endParaRPr>
          </a:p>
          <a:p>
            <a:pPr marL="0" indent="0">
              <a:buNone/>
            </a:pPr>
            <a:endParaRPr lang="de-DE" dirty="0">
              <a:latin typeface="Aller" panose="02000503030000020004" pitchFamily="2" charset="0"/>
            </a:endParaRPr>
          </a:p>
        </p:txBody>
      </p:sp>
      <p:pic>
        <p:nvPicPr>
          <p:cNvPr id="1026" name="Picture 2" descr="Depressive Klientinnen besuchen eine Klinikberatung für einen Psychologentermin und professionelle Hilfe. Arzt spricht mit Patient über psychische Probleme bei privater Sitzung, flache Vektorillustration der Linienkunst">
            <a:extLst>
              <a:ext uri="{FF2B5EF4-FFF2-40B4-BE49-F238E27FC236}">
                <a16:creationId xmlns:a16="http://schemas.microsoft.com/office/drawing/2014/main" id="{0F602255-748E-07BA-096D-B308FE92B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05" y="3963080"/>
            <a:ext cx="3042552" cy="2094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Flache Illustration zum internationalen Tag der menschlichen Solidarität">
            <a:extLst>
              <a:ext uri="{FF2B5EF4-FFF2-40B4-BE49-F238E27FC236}">
                <a16:creationId xmlns:a16="http://schemas.microsoft.com/office/drawing/2014/main" id="{15387B58-FB65-4D17-0991-3646304FD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99" y="3963080"/>
            <a:ext cx="2094792" cy="2094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3D-Design für zwei Mehrfamilienhäuser">
            <a:extLst>
              <a:ext uri="{FF2B5EF4-FFF2-40B4-BE49-F238E27FC236}">
                <a16:creationId xmlns:a16="http://schemas.microsoft.com/office/drawing/2014/main" id="{C6062354-9677-DDBC-0F88-CAFA625CB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33" y="3963079"/>
            <a:ext cx="3544160" cy="2094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9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776" y="462370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Vape Inspektion</a:t>
            </a:r>
          </a:p>
        </p:txBody>
      </p:sp>
      <p:pic>
        <p:nvPicPr>
          <p:cNvPr id="6" name="2024 Vapingkonzept Video Vape Auseinander Bauen">
            <a:hlinkClick r:id="" action="ppaction://media"/>
            <a:extLst>
              <a:ext uri="{FF2B5EF4-FFF2-40B4-BE49-F238E27FC236}">
                <a16:creationId xmlns:a16="http://schemas.microsoft.com/office/drawing/2014/main" id="{3242760A-4841-94F3-981D-8CD00CF40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1200" y="1245600"/>
            <a:ext cx="9228801" cy="5191200"/>
          </a:xfrm>
          <a:prstGeom prst="rect">
            <a:avLst/>
          </a:prstGeom>
          <a:effectLst>
            <a:outerShdw blurRad="1905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7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3B06BF97-D13A-24FB-1096-DD0A5D9BFD1B}"/>
              </a:ext>
            </a:extLst>
          </p:cNvPr>
          <p:cNvSpPr/>
          <p:nvPr/>
        </p:nvSpPr>
        <p:spPr>
          <a:xfrm>
            <a:off x="7067799" y="1249320"/>
            <a:ext cx="4318452" cy="4166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237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Aufbau und Funktion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5B6B0A-DC7D-3486-A00B-8D89FB9FB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8425" y="1345550"/>
            <a:ext cx="4318452" cy="49878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>
                <a:latin typeface="Aller" panose="02000503030000020004" pitchFamily="2" charset="0"/>
              </a:rPr>
              <a:t>Die Batterie betreibt </a:t>
            </a:r>
            <a:br>
              <a:rPr lang="de-DE" dirty="0">
                <a:latin typeface="Aller" panose="02000503030000020004" pitchFamily="2" charset="0"/>
              </a:rPr>
            </a:br>
            <a:r>
              <a:rPr lang="de-DE" dirty="0">
                <a:latin typeface="Aller" panose="02000503030000020004" pitchFamily="2" charset="0"/>
              </a:rPr>
              <a:t>die Heizspirale.</a:t>
            </a:r>
          </a:p>
          <a:p>
            <a:pPr>
              <a:lnSpc>
                <a:spcPct val="100000"/>
              </a:lnSpc>
            </a:pPr>
            <a:r>
              <a:rPr lang="de-DE" dirty="0">
                <a:latin typeface="Aller" panose="02000503030000020004" pitchFamily="2" charset="0"/>
              </a:rPr>
              <a:t>Die Heizspirale erhitzt und verdampft das Liquid im Tank. 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de-DE" dirty="0">
                <a:latin typeface="Aller" panose="02000503030000020004" pitchFamily="2" charset="0"/>
                <a:sym typeface="Wingdings" panose="05000000000000000000" pitchFamily="2" charset="2"/>
              </a:rPr>
            </a:br>
            <a:r>
              <a:rPr lang="de-DE" dirty="0">
                <a:latin typeface="Aller" panose="02000503030000020004" pitchFamily="2" charset="0"/>
                <a:sym typeface="Wingdings" panose="05000000000000000000" pitchFamily="2" charset="2"/>
              </a:rPr>
              <a:t> Es entsteht Dampf, </a:t>
            </a:r>
            <a:br>
              <a:rPr lang="de-DE" dirty="0">
                <a:latin typeface="Aller" panose="02000503030000020004" pitchFamily="2" charset="0"/>
                <a:sym typeface="Wingdings" panose="05000000000000000000" pitchFamily="2" charset="2"/>
              </a:rPr>
            </a:br>
            <a:r>
              <a:rPr lang="de-DE" dirty="0">
                <a:latin typeface="Aller" panose="02000503030000020004" pitchFamily="2" charset="0"/>
                <a:sym typeface="Wingdings" panose="05000000000000000000" pitchFamily="2" charset="2"/>
              </a:rPr>
              <a:t>der eingeatmet wird. </a:t>
            </a:r>
            <a:endParaRPr lang="de-DE" dirty="0">
              <a:latin typeface="Aller" panose="02000503030000020004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E2D2CA-06D9-C46D-D7FD-5A5C1A66F226}"/>
              </a:ext>
            </a:extLst>
          </p:cNvPr>
          <p:cNvSpPr txBox="1"/>
          <p:nvPr/>
        </p:nvSpPr>
        <p:spPr>
          <a:xfrm>
            <a:off x="44450" y="6604084"/>
            <a:ext cx="202491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Design: Creative Hat u. </a:t>
            </a:r>
            <a:r>
              <a:rPr lang="de-DE" sz="1050" dirty="0" err="1">
                <a:solidFill>
                  <a:schemeClr val="bg2">
                    <a:lumMod val="75000"/>
                  </a:schemeClr>
                </a:solidFill>
              </a:rPr>
              <a:t>Kampus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3283D47-E6AA-F4A1-30D3-8334F0D87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39701"/>
          <a:stretch/>
        </p:blipFill>
        <p:spPr>
          <a:xfrm flipH="1">
            <a:off x="543745" y="1232179"/>
            <a:ext cx="3715839" cy="459721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DE79386-1C56-C701-9B54-C6994B9EEEA7}"/>
              </a:ext>
            </a:extLst>
          </p:cNvPr>
          <p:cNvSpPr txBox="1"/>
          <p:nvPr/>
        </p:nvSpPr>
        <p:spPr>
          <a:xfrm>
            <a:off x="4733822" y="4873779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ller" panose="02000503030000020004" pitchFamily="2" charset="0"/>
              </a:rPr>
              <a:t>Batterie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D475BD-E8DB-6232-A09E-42A6D65F5D79}"/>
              </a:ext>
            </a:extLst>
          </p:cNvPr>
          <p:cNvSpPr txBox="1"/>
          <p:nvPr/>
        </p:nvSpPr>
        <p:spPr>
          <a:xfrm>
            <a:off x="4733822" y="2132059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ller" panose="02000503030000020004" pitchFamily="2" charset="0"/>
              </a:rPr>
              <a:t>Liquid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0CACE4B-59CF-A799-E006-B1E0B0F7B69B}"/>
              </a:ext>
            </a:extLst>
          </p:cNvPr>
          <p:cNvSpPr txBox="1"/>
          <p:nvPr/>
        </p:nvSpPr>
        <p:spPr>
          <a:xfrm>
            <a:off x="4733822" y="1356373"/>
            <a:ext cx="195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ller" panose="02000503030000020004" pitchFamily="2" charset="0"/>
              </a:rPr>
              <a:t>Mundstück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EB61763-6BAE-4C07-E059-433A6EF49A63}"/>
              </a:ext>
            </a:extLst>
          </p:cNvPr>
          <p:cNvSpPr txBox="1"/>
          <p:nvPr/>
        </p:nvSpPr>
        <p:spPr>
          <a:xfrm>
            <a:off x="4781830" y="2833366"/>
            <a:ext cx="2013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ller" panose="02000503030000020004" pitchFamily="2" charset="0"/>
              </a:rPr>
              <a:t>Heizspirale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823D4BA-F670-CA10-B2E4-D564C7AC8EEB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835856" y="1617983"/>
            <a:ext cx="89796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592CFC3B-89EB-D1E7-884E-2459F316700E}"/>
              </a:ext>
            </a:extLst>
          </p:cNvPr>
          <p:cNvCxnSpPr/>
          <p:nvPr/>
        </p:nvCxnSpPr>
        <p:spPr>
          <a:xfrm flipH="1" flipV="1">
            <a:off x="3729324" y="2476870"/>
            <a:ext cx="1052506" cy="6181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FABB676C-06E0-1E87-6CEC-3BA267DFB84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3919651" y="2329136"/>
            <a:ext cx="814171" cy="645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EED7FF5-D316-E941-BA18-819D75F2E6A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729324" y="4612169"/>
            <a:ext cx="1004498" cy="5232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9E05ADD8-5347-69C6-9E37-8B8F538EE54C}"/>
              </a:ext>
            </a:extLst>
          </p:cNvPr>
          <p:cNvSpPr txBox="1"/>
          <p:nvPr/>
        </p:nvSpPr>
        <p:spPr>
          <a:xfrm>
            <a:off x="661188" y="5810156"/>
            <a:ext cx="5767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Aller" panose="02000503030000020004" pitchFamily="2" charset="0"/>
              </a:rPr>
              <a:t>Viele Formen – Ähnlicher Aufbau. </a:t>
            </a:r>
          </a:p>
        </p:txBody>
      </p:sp>
    </p:spTree>
    <p:extLst>
      <p:ext uri="{BB962C8B-B14F-4D97-AF65-F5344CB8AC3E}">
        <p14:creationId xmlns:p14="http://schemas.microsoft.com/office/powerpoint/2010/main" val="21003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" grpId="0"/>
      <p:bldP spid="4" grpId="0" build="p"/>
      <p:bldP spid="4" grpId="1" uiExpand="1" build="p"/>
      <p:bldP spid="5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Ein Bild, das Plastikflasche, Wasserflasche, Flasche enthält.&#10;&#10;Automatisch generierte Beschreibung">
            <a:extLst>
              <a:ext uri="{FF2B5EF4-FFF2-40B4-BE49-F238E27FC236}">
                <a16:creationId xmlns:a16="http://schemas.microsoft.com/office/drawing/2014/main" id="{A6DA0499-AA49-0A37-E4BD-200866DABE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t="-737" r="16834" b="5804"/>
          <a:stretch/>
        </p:blipFill>
        <p:spPr>
          <a:xfrm>
            <a:off x="824797" y="1153074"/>
            <a:ext cx="2537683" cy="52091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835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Kleine Stoffkunde – Im Liquid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A850F29-4D6B-50DB-C88A-64260E87324C}"/>
              </a:ext>
            </a:extLst>
          </p:cNvPr>
          <p:cNvSpPr txBox="1">
            <a:spLocks/>
          </p:cNvSpPr>
          <p:nvPr/>
        </p:nvSpPr>
        <p:spPr>
          <a:xfrm>
            <a:off x="795769" y="3428611"/>
            <a:ext cx="2483027" cy="4121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2400" b="1" i="1" dirty="0">
                <a:latin typeface="Aller" panose="02000503030000020004" pitchFamily="2" charset="0"/>
              </a:rPr>
              <a:t>Propylenglykol </a:t>
            </a:r>
            <a:br>
              <a:rPr lang="de-DE" sz="2400" b="1" i="1" dirty="0">
                <a:latin typeface="Aller" panose="02000503030000020004" pitchFamily="2" charset="0"/>
              </a:rPr>
            </a:br>
            <a:r>
              <a:rPr lang="de-DE" sz="2400" b="1" i="1" dirty="0">
                <a:latin typeface="Aller" panose="02000503030000020004" pitchFamily="2" charset="0"/>
              </a:rPr>
              <a:t>&amp; Glyzerin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sz="2400" b="1" i="1" dirty="0">
              <a:latin typeface="Aller" panose="02000503030000020004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2400" b="1" i="1" dirty="0">
                <a:latin typeface="Aller" panose="02000503030000020004" pitchFamily="2" charset="0"/>
              </a:rPr>
              <a:t>Aromen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de-DE" sz="2400" b="1" i="1" dirty="0">
              <a:latin typeface="Aller" panose="02000503030000020004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e-DE" sz="2400" b="1" i="1" dirty="0">
                <a:latin typeface="Aller" panose="02000503030000020004" pitchFamily="2" charset="0"/>
              </a:rPr>
              <a:t>Nikotin</a:t>
            </a:r>
            <a:endParaRPr lang="de-DE" sz="3600" b="1" i="1" dirty="0">
              <a:latin typeface="Aller" panose="02000503030000020004" pitchFamily="2" charset="0"/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A01C5F4-9852-E867-CEE1-2C4AB2B4FEE7}"/>
              </a:ext>
            </a:extLst>
          </p:cNvPr>
          <p:cNvCxnSpPr>
            <a:cxnSpLocks/>
          </p:cNvCxnSpPr>
          <p:nvPr/>
        </p:nvCxnSpPr>
        <p:spPr>
          <a:xfrm flipV="1">
            <a:off x="2283835" y="1873268"/>
            <a:ext cx="1083032" cy="15553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008826A-7EEF-4221-BF9E-BEA37868A34F}"/>
              </a:ext>
            </a:extLst>
          </p:cNvPr>
          <p:cNvSpPr txBox="1"/>
          <p:nvPr/>
        </p:nvSpPr>
        <p:spPr>
          <a:xfrm>
            <a:off x="3412261" y="1502566"/>
            <a:ext cx="7941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Dienen als Trägerflüssigkeit &amp;  Vernebelungsmittel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1E65EB2-6724-5644-C5F4-B74F9CCCAAC2}"/>
              </a:ext>
            </a:extLst>
          </p:cNvPr>
          <p:cNvCxnSpPr>
            <a:cxnSpLocks/>
          </p:cNvCxnSpPr>
          <p:nvPr/>
        </p:nvCxnSpPr>
        <p:spPr>
          <a:xfrm flipV="1">
            <a:off x="2634213" y="3283967"/>
            <a:ext cx="1137688" cy="14546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66890E52-B756-28D9-CE1C-A0FB4E720EAE}"/>
              </a:ext>
            </a:extLst>
          </p:cNvPr>
          <p:cNvSpPr txBox="1"/>
          <p:nvPr/>
        </p:nvSpPr>
        <p:spPr>
          <a:xfrm>
            <a:off x="3717245" y="2944361"/>
            <a:ext cx="6717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Bestimmen Geruch &amp; Geschmack</a:t>
            </a:r>
          </a:p>
          <a:p>
            <a:endParaRPr lang="de-DE" sz="2800" dirty="0"/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2339EF4D-44D0-49E2-D996-F368448D30D8}"/>
              </a:ext>
            </a:extLst>
          </p:cNvPr>
          <p:cNvCxnSpPr>
            <a:cxnSpLocks/>
          </p:cNvCxnSpPr>
          <p:nvPr/>
        </p:nvCxnSpPr>
        <p:spPr>
          <a:xfrm flipH="1">
            <a:off x="2634213" y="4983954"/>
            <a:ext cx="994961" cy="76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E0FCC7E4-528D-0477-1428-A0A792088C6E}"/>
              </a:ext>
            </a:extLst>
          </p:cNvPr>
          <p:cNvSpPr txBox="1"/>
          <p:nvPr/>
        </p:nvSpPr>
        <p:spPr>
          <a:xfrm>
            <a:off x="3629174" y="4391596"/>
            <a:ext cx="697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Nervengift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FAE83A3-0F4B-0011-DDEC-E84C95744DC5}"/>
              </a:ext>
            </a:extLst>
          </p:cNvPr>
          <p:cNvSpPr txBox="1"/>
          <p:nvPr/>
        </p:nvSpPr>
        <p:spPr>
          <a:xfrm>
            <a:off x="3699944" y="1918108"/>
            <a:ext cx="794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Möglich: Augenreizungen und Atembeschwerden.</a:t>
            </a:r>
          </a:p>
          <a:p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Enthalten als Dampf außerdem krebserregende Stoffe.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593CA96-D726-A848-E7BA-6B929EBD160E}"/>
              </a:ext>
            </a:extLst>
          </p:cNvPr>
          <p:cNvSpPr txBox="1"/>
          <p:nvPr/>
        </p:nvSpPr>
        <p:spPr>
          <a:xfrm>
            <a:off x="3771901" y="3428611"/>
            <a:ext cx="823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Können als Dampf Allergien auslösen; </a:t>
            </a:r>
            <a:b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</a:br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Reizen Lunge &amp; Schleimhäute. </a:t>
            </a:r>
          </a:p>
          <a:p>
            <a:endParaRPr lang="de-DE" sz="2400" dirty="0">
              <a:solidFill>
                <a:srgbClr val="FF0000"/>
              </a:solidFill>
              <a:latin typeface="Aller" panose="02000503030000020004" pitchFamily="2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412AA38D-EC3F-4DC0-D4EB-2175D7E53EAF}"/>
              </a:ext>
            </a:extLst>
          </p:cNvPr>
          <p:cNvSpPr txBox="1"/>
          <p:nvPr/>
        </p:nvSpPr>
        <p:spPr>
          <a:xfrm>
            <a:off x="3922623" y="4811211"/>
            <a:ext cx="8239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Macht schnell stark abhängig!</a:t>
            </a:r>
          </a:p>
          <a:p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Herz-Kreislauf-Erkrankungen werden begünstigt. </a:t>
            </a:r>
            <a:b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</a:br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Bei großen Mengen: Vergiftungserscheinungen </a:t>
            </a:r>
            <a:b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</a:br>
            <a:r>
              <a:rPr lang="de-DE" sz="20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(Übelkeit, Erbrechen, Durchfall, Atemnot, bis hin zum Tod)</a:t>
            </a:r>
            <a:r>
              <a:rPr lang="de-DE" sz="2400" dirty="0">
                <a:solidFill>
                  <a:schemeClr val="accent4">
                    <a:lumMod val="75000"/>
                  </a:schemeClr>
                </a:solidFill>
                <a:latin typeface="Aller" panose="02000503030000020004" pitchFamily="2" charset="0"/>
              </a:rPr>
              <a:t> 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3365637-550F-9989-99C2-53818C50E00A}"/>
              </a:ext>
            </a:extLst>
          </p:cNvPr>
          <p:cNvSpPr txBox="1"/>
          <p:nvPr/>
        </p:nvSpPr>
        <p:spPr>
          <a:xfrm>
            <a:off x="151942" y="6592712"/>
            <a:ext cx="1936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90000"/>
                  </a:schemeClr>
                </a:solidFill>
              </a:rPr>
              <a:t>Design: </a:t>
            </a:r>
            <a:r>
              <a:rPr lang="de-DE" sz="800" dirty="0" err="1">
                <a:solidFill>
                  <a:schemeClr val="bg2">
                    <a:lumMod val="90000"/>
                  </a:schemeClr>
                </a:solidFill>
              </a:rPr>
              <a:t>studiogstock</a:t>
            </a:r>
            <a:endParaRPr lang="de-DE" sz="8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0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19" grpId="0"/>
      <p:bldP spid="19" grpId="1"/>
      <p:bldP spid="24" grpId="0"/>
      <p:bldP spid="24" grpId="1"/>
      <p:bldP spid="31" grpId="0"/>
      <p:bldP spid="31" grpId="1"/>
      <p:bldP spid="33" grpId="0"/>
      <p:bldP spid="33" grpId="1"/>
      <p:bldP spid="34" grpId="0"/>
      <p:bldP spid="34" grpId="1"/>
      <p:bldP spid="37" grpId="0"/>
      <p:bldP spid="37" grpId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Ein Bild, das Entwurf, Zeichnung, Kunst, Darstellung enthält.&#10;&#10;Automatisch generierte Beschreibung">
            <a:extLst>
              <a:ext uri="{FF2B5EF4-FFF2-40B4-BE49-F238E27FC236}">
                <a16:creationId xmlns:a16="http://schemas.microsoft.com/office/drawing/2014/main" id="{4B0C239F-318C-9259-9073-C53BE2EFD5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4984" y="-768291"/>
            <a:ext cx="4939062" cy="8807996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1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Kleine Stoffkunde – Im Dampf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104DD69-DC65-4ED5-A330-7B6D7917F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088" y="3471231"/>
            <a:ext cx="4345470" cy="1023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i="1" dirty="0">
                <a:latin typeface="Aller" panose="02000503030000020004" pitchFamily="2" charset="0"/>
              </a:rPr>
              <a:t>Krebserregende Stoffe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1D058153-C08D-7E76-CD9C-5C644D990ABC}"/>
              </a:ext>
            </a:extLst>
          </p:cNvPr>
          <p:cNvSpPr txBox="1">
            <a:spLocks/>
          </p:cNvSpPr>
          <p:nvPr/>
        </p:nvSpPr>
        <p:spPr>
          <a:xfrm>
            <a:off x="4702150" y="2197924"/>
            <a:ext cx="4345470" cy="102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i="1" dirty="0">
                <a:latin typeface="Aller" panose="02000503030000020004" pitchFamily="2" charset="0"/>
              </a:rPr>
              <a:t>Kleine Partikel, die tief in </a:t>
            </a:r>
            <a:br>
              <a:rPr lang="de-DE" sz="2000" b="1" i="1" dirty="0">
                <a:latin typeface="Aller" panose="02000503030000020004" pitchFamily="2" charset="0"/>
              </a:rPr>
            </a:br>
            <a:r>
              <a:rPr lang="de-DE" sz="2000" b="1" i="1" dirty="0">
                <a:latin typeface="Aller" panose="02000503030000020004" pitchFamily="2" charset="0"/>
              </a:rPr>
              <a:t>die Lunge eindringen</a:t>
            </a:r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0049BEB-4431-02E9-A1E2-C677735369F1}"/>
              </a:ext>
            </a:extLst>
          </p:cNvPr>
          <p:cNvSpPr txBox="1">
            <a:spLocks/>
          </p:cNvSpPr>
          <p:nvPr/>
        </p:nvSpPr>
        <p:spPr>
          <a:xfrm>
            <a:off x="3320922" y="3635707"/>
            <a:ext cx="4345470" cy="102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i="1" dirty="0">
                <a:latin typeface="Aller" panose="02000503030000020004" pitchFamily="2" charset="0"/>
              </a:rPr>
              <a:t>Allergene</a:t>
            </a:r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1DCE4CCD-1B37-B983-17AA-C3BC71ABC7A8}"/>
              </a:ext>
            </a:extLst>
          </p:cNvPr>
          <p:cNvSpPr txBox="1">
            <a:spLocks/>
          </p:cNvSpPr>
          <p:nvPr/>
        </p:nvSpPr>
        <p:spPr>
          <a:xfrm>
            <a:off x="4023835" y="4436757"/>
            <a:ext cx="5266702" cy="1023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b="1" i="1" dirty="0">
                <a:latin typeface="Aller" panose="02000503030000020004" pitchFamily="2" charset="0"/>
              </a:rPr>
              <a:t>Andere gesundheitsschädliche Substanzen</a:t>
            </a:r>
          </a:p>
        </p:txBody>
      </p:sp>
      <p:sp>
        <p:nvSpPr>
          <p:cNvPr id="8" name="Inhaltsplatzhalter 6">
            <a:extLst>
              <a:ext uri="{FF2B5EF4-FFF2-40B4-BE49-F238E27FC236}">
                <a16:creationId xmlns:a16="http://schemas.microsoft.com/office/drawing/2014/main" id="{7E935599-8CF0-7533-73CC-63E1E75FE35C}"/>
              </a:ext>
            </a:extLst>
          </p:cNvPr>
          <p:cNvSpPr txBox="1">
            <a:spLocks/>
          </p:cNvSpPr>
          <p:nvPr/>
        </p:nvSpPr>
        <p:spPr>
          <a:xfrm>
            <a:off x="821173" y="1690688"/>
            <a:ext cx="3202662" cy="371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i="1" dirty="0">
                <a:latin typeface="Aller" panose="02000503030000020004" pitchFamily="2" charset="0"/>
              </a:rPr>
              <a:t>Der Dampf einer Vape ist kein Wasserdampf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i="1" dirty="0">
                <a:latin typeface="Aller" panose="02000503030000020004" pitchFamily="2" charset="0"/>
              </a:rPr>
              <a:t>- sondern ein  Aerosol! 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B8AE3D2C-1E3D-DBD6-3629-6D9E3C149DC4}"/>
              </a:ext>
            </a:extLst>
          </p:cNvPr>
          <p:cNvSpPr txBox="1">
            <a:spLocks/>
          </p:cNvSpPr>
          <p:nvPr/>
        </p:nvSpPr>
        <p:spPr>
          <a:xfrm>
            <a:off x="998707" y="5960148"/>
            <a:ext cx="12151614" cy="3361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i="1" dirty="0">
                <a:latin typeface="Aller" panose="02000503030000020004" pitchFamily="2" charset="0"/>
              </a:rPr>
              <a:t>Insgesamt geringere Schadstoffbelastung als beim Rauchen von Zigaretten.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A174B3-2F6E-BC7D-2FAD-9A6C54625837}"/>
              </a:ext>
            </a:extLst>
          </p:cNvPr>
          <p:cNvSpPr txBox="1"/>
          <p:nvPr/>
        </p:nvSpPr>
        <p:spPr>
          <a:xfrm>
            <a:off x="44450" y="6604084"/>
            <a:ext cx="11464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Design: </a:t>
            </a:r>
            <a:r>
              <a:rPr lang="de-DE" sz="1050" dirty="0" err="1">
                <a:solidFill>
                  <a:schemeClr val="bg2">
                    <a:lumMod val="75000"/>
                  </a:schemeClr>
                </a:solidFill>
              </a:rPr>
              <a:t>Freepik</a:t>
            </a:r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908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7" grpId="1" build="p"/>
      <p:bldP spid="3" grpId="0"/>
      <p:bldP spid="3" grpId="1"/>
      <p:bldP spid="4" grpId="0"/>
      <p:bldP spid="4" grpId="1"/>
      <p:bldP spid="6" grpId="0"/>
      <p:bldP spid="6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863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Kleine Stoffkunde – die Batterie</a:t>
            </a:r>
          </a:p>
        </p:txBody>
      </p:sp>
      <p:pic>
        <p:nvPicPr>
          <p:cNvPr id="7" name="Inhaltsplatzhalter 6" descr="Ein Bild, das Zylinder, Design enthält.&#10;&#10;Automatisch generierte Beschreibung">
            <a:extLst>
              <a:ext uri="{FF2B5EF4-FFF2-40B4-BE49-F238E27FC236}">
                <a16:creationId xmlns:a16="http://schemas.microsoft.com/office/drawing/2014/main" id="{A15B83C0-283B-5604-4E11-1983988F0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0200">
            <a:off x="1677575" y="1687792"/>
            <a:ext cx="1375744" cy="4351338"/>
          </a:xfrm>
        </p:spPr>
      </p:pic>
      <p:pic>
        <p:nvPicPr>
          <p:cNvPr id="15" name="Grafik 14" descr="Ein Bild, das Zeichnung, Clipart, Kinderkunst, Darstellung enthält.&#10;&#10;Automatisch generierte Beschreibung">
            <a:extLst>
              <a:ext uri="{FF2B5EF4-FFF2-40B4-BE49-F238E27FC236}">
                <a16:creationId xmlns:a16="http://schemas.microsoft.com/office/drawing/2014/main" id="{E71602FD-8D5A-535D-5B4A-2F8AA5251B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00" y="3766318"/>
            <a:ext cx="1034800" cy="92216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99E2D19-AD80-7C75-3C04-4924B601EEED}"/>
              </a:ext>
            </a:extLst>
          </p:cNvPr>
          <p:cNvSpPr txBox="1"/>
          <p:nvPr/>
        </p:nvSpPr>
        <p:spPr>
          <a:xfrm>
            <a:off x="4184794" y="1690688"/>
            <a:ext cx="7340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Aller" panose="02000503030000020004" pitchFamily="2" charset="0"/>
              </a:rPr>
              <a:t>Lithium-Ionen Akku</a:t>
            </a:r>
          </a:p>
          <a:p>
            <a:endParaRPr lang="de-DE" sz="2800" b="1" i="1" dirty="0">
              <a:latin typeface="Aller" panose="02000503030000020004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i="1" dirty="0">
                <a:latin typeface="Aller" panose="02000503030000020004" pitchFamily="2" charset="0"/>
              </a:rPr>
              <a:t>Kann eigentlich </a:t>
            </a:r>
            <a:r>
              <a:rPr lang="de-DE" sz="2800" b="1" i="1" dirty="0">
                <a:latin typeface="Aller" panose="02000503030000020004" pitchFamily="2" charset="0"/>
              </a:rPr>
              <a:t>hunderte Male </a:t>
            </a:r>
            <a:br>
              <a:rPr lang="de-DE" sz="2800" b="1" i="1" dirty="0">
                <a:latin typeface="Aller" panose="02000503030000020004" pitchFamily="2" charset="0"/>
              </a:rPr>
            </a:br>
            <a:r>
              <a:rPr lang="de-DE" sz="2800" i="1" dirty="0">
                <a:latin typeface="Aller" panose="02000503030000020004" pitchFamily="2" charset="0"/>
              </a:rPr>
              <a:t>neu aufgeladen werden.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i="1" dirty="0">
                <a:latin typeface="Aller" panose="02000503030000020004" pitchFamily="2" charset="0"/>
              </a:rPr>
              <a:t>10 Vape-Akkus entsprechen etwa einem neuen Handy-Akku.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i="1" dirty="0">
                <a:latin typeface="Aller" panose="02000503030000020004" pitchFamily="2" charset="0"/>
              </a:rPr>
              <a:t>Umweltschädlich.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i="1" dirty="0">
                <a:latin typeface="Aller" panose="02000503030000020004" pitchFamily="2" charset="0"/>
              </a:rPr>
              <a:t>Wertvoller Rohstoff, der bei falscher Entsorgung verloren geht.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b="1" i="1" dirty="0">
                <a:latin typeface="Aller" panose="02000503030000020004" pitchFamily="2" charset="0"/>
              </a:rPr>
              <a:t>Brand- und Explosionsgefahr!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400" i="1" dirty="0">
              <a:latin typeface="Aller" panose="02000503030000020004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99CCBB-CC1D-3F63-8108-7E7755A98766}"/>
              </a:ext>
            </a:extLst>
          </p:cNvPr>
          <p:cNvSpPr txBox="1"/>
          <p:nvPr/>
        </p:nvSpPr>
        <p:spPr>
          <a:xfrm>
            <a:off x="44450" y="6604084"/>
            <a:ext cx="9364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Design: </a:t>
            </a:r>
            <a:r>
              <a:rPr lang="de-DE" sz="1050" dirty="0" err="1">
                <a:solidFill>
                  <a:schemeClr val="bg2">
                    <a:lumMod val="75000"/>
                  </a:schemeClr>
                </a:solidFill>
              </a:rPr>
              <a:t>brgfx</a:t>
            </a:r>
            <a:endParaRPr lang="de-DE" sz="10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1"/>
            <a:ext cx="10515600" cy="1325563"/>
          </a:xfrm>
        </p:spPr>
        <p:txBody>
          <a:bodyPr/>
          <a:lstStyle/>
          <a:p>
            <a:r>
              <a:rPr lang="de-DE" b="1" i="1" dirty="0">
                <a:latin typeface="Aller" panose="02000503030000020004" pitchFamily="2" charset="0"/>
              </a:rPr>
              <a:t>Darf man vapen?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4D95D29D-3D53-1667-8CF8-6AA416C7D8D4}"/>
              </a:ext>
            </a:extLst>
          </p:cNvPr>
          <p:cNvSpPr txBox="1">
            <a:spLocks/>
          </p:cNvSpPr>
          <p:nvPr/>
        </p:nvSpPr>
        <p:spPr>
          <a:xfrm>
            <a:off x="4949719" y="2275568"/>
            <a:ext cx="6355461" cy="3695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i="1" dirty="0" err="1">
                <a:latin typeface="Aller" panose="02000503030000020004" pitchFamily="2" charset="0"/>
              </a:rPr>
              <a:t>Vapes</a:t>
            </a:r>
            <a:r>
              <a:rPr lang="de-DE" i="1" dirty="0">
                <a:latin typeface="Aller" panose="02000503030000020004" pitchFamily="2" charset="0"/>
              </a:rPr>
              <a:t> und Zigaretten dürfen in Deutschland nur an Volljährige verkauft werden!</a:t>
            </a:r>
          </a:p>
          <a:p>
            <a:r>
              <a:rPr lang="de-DE" i="1" dirty="0">
                <a:latin typeface="Aller" panose="02000503030000020004" pitchFamily="2" charset="0"/>
              </a:rPr>
              <a:t>Das gilt auch, wenn sie nikotinfrei sind!</a:t>
            </a:r>
          </a:p>
          <a:p>
            <a:r>
              <a:rPr lang="de-DE" i="1" dirty="0">
                <a:latin typeface="Aller" panose="02000503030000020004" pitchFamily="2" charset="0"/>
              </a:rPr>
              <a:t>Jugendliche unter 18 Jahren dürfen in der Öffentlichkeit nicht rauchen und nicht vapen.</a:t>
            </a:r>
          </a:p>
        </p:txBody>
      </p:sp>
      <p:pic>
        <p:nvPicPr>
          <p:cNvPr id="130" name="Grafik 129">
            <a:extLst>
              <a:ext uri="{FF2B5EF4-FFF2-40B4-BE49-F238E27FC236}">
                <a16:creationId xmlns:a16="http://schemas.microsoft.com/office/drawing/2014/main" id="{F7CDF87D-C7C1-E576-8CB8-86C2D2F83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730" y="2815773"/>
            <a:ext cx="3352544" cy="284910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F8E5042-4AD4-E694-90C0-C5ABED486DA5}"/>
              </a:ext>
            </a:extLst>
          </p:cNvPr>
          <p:cNvSpPr txBox="1"/>
          <p:nvPr/>
        </p:nvSpPr>
        <p:spPr>
          <a:xfrm>
            <a:off x="44450" y="6604084"/>
            <a:ext cx="1898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Design: Creative Hat, </a:t>
            </a:r>
            <a:r>
              <a:rPr lang="de-DE" sz="1050" dirty="0" err="1">
                <a:solidFill>
                  <a:schemeClr val="bg2">
                    <a:lumMod val="75000"/>
                  </a:schemeClr>
                </a:solidFill>
              </a:rPr>
              <a:t>Freepik</a:t>
            </a:r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12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4249C-D944-3321-B020-BC9646BC9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56411"/>
            <a:ext cx="12192000" cy="1325563"/>
          </a:xfrm>
        </p:spPr>
        <p:txBody>
          <a:bodyPr/>
          <a:lstStyle/>
          <a:p>
            <a:pPr algn="ctr"/>
            <a:r>
              <a:rPr lang="de-DE" b="1" i="1" dirty="0">
                <a:latin typeface="Aller" panose="02000503030000020004" pitchFamily="2" charset="0"/>
              </a:rPr>
              <a:t>Warum sind </a:t>
            </a:r>
            <a:r>
              <a:rPr lang="de-DE" b="1" i="1" dirty="0" err="1">
                <a:latin typeface="Aller" panose="02000503030000020004" pitchFamily="2" charset="0"/>
              </a:rPr>
              <a:t>Vapes</a:t>
            </a:r>
            <a:r>
              <a:rPr lang="de-DE" b="1" i="1" dirty="0">
                <a:latin typeface="Aller" panose="02000503030000020004" pitchFamily="2" charset="0"/>
              </a:rPr>
              <a:t> für </a:t>
            </a:r>
            <a:br>
              <a:rPr lang="de-DE" b="1" i="1" dirty="0">
                <a:latin typeface="Aller" panose="02000503030000020004" pitchFamily="2" charset="0"/>
              </a:rPr>
            </a:br>
            <a:r>
              <a:rPr lang="de-DE" b="1" i="1" dirty="0">
                <a:latin typeface="Aller" panose="02000503030000020004" pitchFamily="2" charset="0"/>
              </a:rPr>
              <a:t>Jugendliche verlockend?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819913C-489A-7D71-5171-DEA9C24FF0D6}"/>
              </a:ext>
            </a:extLst>
          </p:cNvPr>
          <p:cNvSpPr txBox="1"/>
          <p:nvPr/>
        </p:nvSpPr>
        <p:spPr>
          <a:xfrm>
            <a:off x="6685388" y="729673"/>
            <a:ext cx="1875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farbenfroh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DC0A853-0FA9-E1D7-C367-4C29C2D75EA5}"/>
              </a:ext>
            </a:extLst>
          </p:cNvPr>
          <p:cNvSpPr txBox="1"/>
          <p:nvPr/>
        </p:nvSpPr>
        <p:spPr>
          <a:xfrm>
            <a:off x="3078352" y="663162"/>
            <a:ext cx="2529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schmecken gut</a:t>
            </a:r>
          </a:p>
          <a:p>
            <a:endParaRPr lang="de-DE" sz="2800" i="1" dirty="0">
              <a:latin typeface="Aller" panose="02000503030000020004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A7A6384-7E4E-0AAB-F571-50BE403B0149}"/>
              </a:ext>
            </a:extLst>
          </p:cNvPr>
          <p:cNvSpPr txBox="1"/>
          <p:nvPr/>
        </p:nvSpPr>
        <p:spPr>
          <a:xfrm>
            <a:off x="8451518" y="1632916"/>
            <a:ext cx="269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leicht verfügbar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420677-DAFB-CE65-A413-698F54451E9A}"/>
              </a:ext>
            </a:extLst>
          </p:cNvPr>
          <p:cNvSpPr txBox="1"/>
          <p:nvPr/>
        </p:nvSpPr>
        <p:spPr>
          <a:xfrm>
            <a:off x="10315960" y="4750461"/>
            <a:ext cx="10855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Trend</a:t>
            </a:r>
          </a:p>
          <a:p>
            <a:endParaRPr lang="de-DE" sz="2800" i="1" dirty="0">
              <a:latin typeface="Aller" panose="02000503030000020004" pitchFamily="2" charset="0"/>
            </a:endParaRPr>
          </a:p>
          <a:p>
            <a:endParaRPr lang="de-DE" sz="2800" i="1" dirty="0">
              <a:latin typeface="Aller" panose="02000503030000020004" pitchFamily="2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AC7E07-12E8-889C-C695-B183F8057530}"/>
              </a:ext>
            </a:extLst>
          </p:cNvPr>
          <p:cNvSpPr txBox="1"/>
          <p:nvPr/>
        </p:nvSpPr>
        <p:spPr>
          <a:xfrm>
            <a:off x="7960358" y="5681525"/>
            <a:ext cx="2225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stinken nicht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2BD34FB-5C18-E1B3-0CA6-A0114AF9DFFE}"/>
              </a:ext>
            </a:extLst>
          </p:cNvPr>
          <p:cNvSpPr txBox="1"/>
          <p:nvPr/>
        </p:nvSpPr>
        <p:spPr>
          <a:xfrm>
            <a:off x="3407406" y="5677263"/>
            <a:ext cx="2879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Lifestyle-Produkt</a:t>
            </a:r>
          </a:p>
          <a:p>
            <a:endParaRPr lang="de-DE" sz="2800" i="1" dirty="0">
              <a:latin typeface="Aller" panose="02000503030000020004" pitchFamily="2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3F4E5C1-7575-6C62-A45B-BDC291A933CD}"/>
              </a:ext>
            </a:extLst>
          </p:cNvPr>
          <p:cNvSpPr txBox="1"/>
          <p:nvPr/>
        </p:nvSpPr>
        <p:spPr>
          <a:xfrm>
            <a:off x="966252" y="4745212"/>
            <a:ext cx="2834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Influencer vapen</a:t>
            </a:r>
          </a:p>
          <a:p>
            <a:endParaRPr lang="de-DE" sz="2800" i="1" dirty="0">
              <a:latin typeface="Aller" panose="02000503030000020004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572CE12-F737-5C3F-A01D-5147B41CD9D6}"/>
              </a:ext>
            </a:extLst>
          </p:cNvPr>
          <p:cNvSpPr txBox="1"/>
          <p:nvPr/>
        </p:nvSpPr>
        <p:spPr>
          <a:xfrm>
            <a:off x="689953" y="1679155"/>
            <a:ext cx="4531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i="1" dirty="0">
                <a:latin typeface="Aller" panose="02000503030000020004" pitchFamily="2" charset="0"/>
              </a:rPr>
              <a:t>Handlich, schnell zu greifen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7C884B-BB63-3FBB-B76E-A86A4CD296F3}"/>
              </a:ext>
            </a:extLst>
          </p:cNvPr>
          <p:cNvSpPr txBox="1"/>
          <p:nvPr/>
        </p:nvSpPr>
        <p:spPr>
          <a:xfrm>
            <a:off x="4172218" y="2448525"/>
            <a:ext cx="3456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i="1" dirty="0">
                <a:latin typeface="Aller" panose="02000503030000020004" pitchFamily="2" charset="0"/>
              </a:rPr>
              <a:t>Mitmachfrage: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D087ADB-51E6-4CBA-AC31-8C3571A4314A}"/>
              </a:ext>
            </a:extLst>
          </p:cNvPr>
          <p:cNvSpPr txBox="1"/>
          <p:nvPr/>
        </p:nvSpPr>
        <p:spPr>
          <a:xfrm>
            <a:off x="44450" y="6604084"/>
            <a:ext cx="1375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2">
                    <a:lumMod val="75000"/>
                  </a:schemeClr>
                </a:solidFill>
              </a:rPr>
              <a:t>Design: Creative Hat</a:t>
            </a:r>
          </a:p>
        </p:txBody>
      </p:sp>
    </p:spTree>
    <p:extLst>
      <p:ext uri="{BB962C8B-B14F-4D97-AF65-F5344CB8AC3E}">
        <p14:creationId xmlns:p14="http://schemas.microsoft.com/office/powerpoint/2010/main" val="295131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4" grpId="0"/>
      <p:bldP spid="4" grpId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</Words>
  <Application>Microsoft Office PowerPoint</Application>
  <PresentationFormat>Breitbild</PresentationFormat>
  <Paragraphs>68</Paragraphs>
  <Slides>10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Aller</vt:lpstr>
      <vt:lpstr>Aptos</vt:lpstr>
      <vt:lpstr>Aptos Display</vt:lpstr>
      <vt:lpstr>Arial</vt:lpstr>
      <vt:lpstr>Calibri</vt:lpstr>
      <vt:lpstr>Wingdings</vt:lpstr>
      <vt:lpstr>Office</vt:lpstr>
      <vt:lpstr>Schön, dass ihr da seid!</vt:lpstr>
      <vt:lpstr>Hier ist Platz…</vt:lpstr>
      <vt:lpstr>Vape Inspektion</vt:lpstr>
      <vt:lpstr>Aufbau und Funktion</vt:lpstr>
      <vt:lpstr>Kleine Stoffkunde – Im Liquid</vt:lpstr>
      <vt:lpstr>Kleine Stoffkunde – Im Dampf</vt:lpstr>
      <vt:lpstr>Kleine Stoffkunde – die Batterie</vt:lpstr>
      <vt:lpstr>Darf man vapen?</vt:lpstr>
      <vt:lpstr>Warum sind Vapes für  Jugendliche verlockend?</vt:lpstr>
      <vt:lpstr>Vielen Dank für Eure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Mina Schellschläger</dc:creator>
  <cp:lastModifiedBy>Jane Callsen</cp:lastModifiedBy>
  <cp:revision>64</cp:revision>
  <dcterms:created xsi:type="dcterms:W3CDTF">2024-05-06T10:14:05Z</dcterms:created>
  <dcterms:modified xsi:type="dcterms:W3CDTF">2025-11-24T09:52:51Z</dcterms:modified>
</cp:coreProperties>
</file>